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69" r:id="rId13"/>
    <p:sldId id="268" r:id="rId14"/>
    <p:sldId id="267" r:id="rId15"/>
    <p:sldId id="271" r:id="rId16"/>
    <p:sldId id="272" r:id="rId17"/>
    <p:sldId id="259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7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1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7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6/22/22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4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FA838A-0E6E-4C88-AD16-9F85F559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6151C-B860-4795-BFFE-F03EA5ED1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9A6CDA-1F80-461D-8F38-7CB129143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DB1976-3A6B-4C16-97AC-67C792186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A8B170-F785-4124-87F7-3572171A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9AF682-A8D7-4472-A839-942C27784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C796E0-2433-4EC2-BC73-AE164D10E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0062F3-843F-4526-900A-D2E208793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B46FC-1F32-4277-859B-CA43B63EC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8221B7-2F05-4B1C-86FD-19584DC95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832F-AB88-42C7-B2F7-4BF3659A5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BC4C10-0437-44D7-9B16-5D65CBDE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35B49-FBB3-46C2-9DF8-CF0075EE3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6703F5-894D-4289-97F5-E57DD409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005768-6A84-42F3-B812-F73EFC6A3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64DCF-F546-4CF1-AD5D-48FC3463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4A8437-E10D-4D18-8C3F-DA4A6CF4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16393C-72E3-4119-8F85-2BE2F333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E950CD-0BA2-4E8E-8A28-238F5A12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E765B-48B0-4E85-8F07-5A919C71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66722-3EF0-4F8A-9DC8-78E0707CB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F9B387-70F9-4CAC-A228-6CE60EC3F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7FA5C8-229C-44FF-B402-6F923E45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BC897A-E45F-4C79-AF98-0822C279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AB8DD1-BC74-473C-A3BD-D8FB548B5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7BBCDF-045D-48C1-A45C-BEEB892B3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3A2613-A9FC-4330-8BF0-AF8AA2A2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C82F6-F384-4FF8-8C8D-E2E8C4F3E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1AD9FE-6990-40AF-BA95-B0CB398A4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32048C-7FE5-4B3D-9FC0-C544A121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1D93C9-C94C-4F4C-97DA-01D1AF5E9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596736-466A-49D2-9B3C-FC567257C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DB537E44-9142-4F0D-A29D-C140978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20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5B9B7-CDAF-965C-09E1-F716F86A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444" y="4437531"/>
            <a:ext cx="10809844" cy="1608021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What are the conditions for crime in DC?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8D7D2-EFC2-3C37-8BC5-DFF516410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0841" y="5476084"/>
            <a:ext cx="1776153" cy="1075444"/>
          </a:xfrm>
        </p:spPr>
        <p:txBody>
          <a:bodyPr anchor="b">
            <a:normAutofit fontScale="70000" lnSpcReduction="20000"/>
          </a:bodyPr>
          <a:lstStyle/>
          <a:p>
            <a:pPr algn="r"/>
            <a:r>
              <a:rPr lang="en-US" dirty="0"/>
              <a:t>Sophia Mir</a:t>
            </a:r>
          </a:p>
          <a:p>
            <a:pPr algn="r"/>
            <a:r>
              <a:rPr lang="en-US" dirty="0"/>
              <a:t>DATS 6103</a:t>
            </a:r>
          </a:p>
          <a:p>
            <a:pPr algn="r"/>
            <a:r>
              <a:rPr lang="en-US" dirty="0"/>
              <a:t>Data Mining</a:t>
            </a:r>
          </a:p>
        </p:txBody>
      </p:sp>
      <p:pic>
        <p:nvPicPr>
          <p:cNvPr id="4" name="Picture 3" descr="A pattern of overlapping corlorful circles">
            <a:extLst>
              <a:ext uri="{FF2B5EF4-FFF2-40B4-BE49-F238E27FC236}">
                <a16:creationId xmlns:a16="http://schemas.microsoft.com/office/drawing/2014/main" id="{C47EF41D-AC87-9268-59B6-1903D77D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368" b="28368"/>
          <a:stretch/>
        </p:blipFill>
        <p:spPr>
          <a:xfrm>
            <a:off x="-6214" y="10"/>
            <a:ext cx="12214825" cy="326758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9492881F-A21D-998F-D5BD-3B7B372C5707}"/>
              </a:ext>
            </a:extLst>
          </p:cNvPr>
          <p:cNvSpPr txBox="1">
            <a:spLocks/>
          </p:cNvSpPr>
          <p:nvPr/>
        </p:nvSpPr>
        <p:spPr>
          <a:xfrm>
            <a:off x="434313" y="4840842"/>
            <a:ext cx="10809844" cy="101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CRIME IN DC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62C146A-F48E-7886-D6C3-94EEBA9F4D90}"/>
              </a:ext>
            </a:extLst>
          </p:cNvPr>
          <p:cNvSpPr txBox="1">
            <a:spLocks/>
          </p:cNvSpPr>
          <p:nvPr/>
        </p:nvSpPr>
        <p:spPr>
          <a:xfrm>
            <a:off x="406345" y="4852843"/>
            <a:ext cx="10809844" cy="101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CAUSES CRIME IN DC?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9CBC1143-481F-7585-158F-EEF9E9DD435F}"/>
              </a:ext>
            </a:extLst>
          </p:cNvPr>
          <p:cNvSpPr txBox="1">
            <a:spLocks/>
          </p:cNvSpPr>
          <p:nvPr/>
        </p:nvSpPr>
        <p:spPr>
          <a:xfrm>
            <a:off x="456784" y="3545407"/>
            <a:ext cx="10809844" cy="861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Hello, and Welcome to my TED Talk.</a:t>
            </a:r>
          </a:p>
        </p:txBody>
      </p:sp>
    </p:spTree>
    <p:extLst>
      <p:ext uri="{BB962C8B-B14F-4D97-AF65-F5344CB8AC3E}">
        <p14:creationId xmlns:p14="http://schemas.microsoft.com/office/powerpoint/2010/main" val="327971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3" grpId="1"/>
      <p:bldP spid="45" grpId="0"/>
      <p:bldP spid="4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9E0255-E1BD-AA7E-59CF-CA6F1820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Turtle outline">
            <a:extLst>
              <a:ext uri="{FF2B5EF4-FFF2-40B4-BE49-F238E27FC236}">
                <a16:creationId xmlns:a16="http://schemas.microsoft.com/office/drawing/2014/main" id="{E31DC595-45D2-E20C-3FB3-31E37F8C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8" y="-571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02BEE-795C-FE1D-0D6E-D44E5261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Duck outline">
            <a:extLst>
              <a:ext uri="{FF2B5EF4-FFF2-40B4-BE49-F238E27FC236}">
                <a16:creationId xmlns:a16="http://schemas.microsoft.com/office/drawing/2014/main" id="{0DE99781-834A-BAC7-E20C-D04C7778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74053-D3F4-ACA5-F25F-BA2E6A1E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Rat outline">
            <a:extLst>
              <a:ext uri="{FF2B5EF4-FFF2-40B4-BE49-F238E27FC236}">
                <a16:creationId xmlns:a16="http://schemas.microsoft.com/office/drawing/2014/main" id="{135CBAB8-73B2-A586-70B7-47026159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8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D5CC7-7A9B-AEEA-D0B7-9C21F500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Dolphin outline">
            <a:extLst>
              <a:ext uri="{FF2B5EF4-FFF2-40B4-BE49-F238E27FC236}">
                <a16:creationId xmlns:a16="http://schemas.microsoft.com/office/drawing/2014/main" id="{53AEF083-839E-A513-901F-B09629FC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0900" y="100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0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4E422-69DD-7A2A-EDA9-30EBE3DF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Graphic 3" descr="Cat outline">
            <a:extLst>
              <a:ext uri="{FF2B5EF4-FFF2-40B4-BE49-F238E27FC236}">
                <a16:creationId xmlns:a16="http://schemas.microsoft.com/office/drawing/2014/main" id="{E574FAE4-0DF5-8F0F-026E-FA598B416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CDF6B-40F5-E605-7595-138100C0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Chicken outline">
            <a:extLst>
              <a:ext uri="{FF2B5EF4-FFF2-40B4-BE49-F238E27FC236}">
                <a16:creationId xmlns:a16="http://schemas.microsoft.com/office/drawing/2014/main" id="{E2588744-2DE1-6B9D-762F-C5A6717B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5815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B226-8F87-3CDD-0823-78F0F1F7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Sheep outline">
            <a:extLst>
              <a:ext uri="{FF2B5EF4-FFF2-40B4-BE49-F238E27FC236}">
                <a16:creationId xmlns:a16="http://schemas.microsoft.com/office/drawing/2014/main" id="{A898C773-F1C6-CCA3-AFD5-F48E2CAF4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B5E6-A859-FE70-97C6-E7C20118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14325"/>
            <a:ext cx="10325000" cy="782526"/>
          </a:xfrm>
        </p:spPr>
        <p:txBody>
          <a:bodyPr>
            <a:normAutofit/>
          </a:bodyPr>
          <a:lstStyle/>
          <a:p>
            <a:r>
              <a:rPr lang="en-US" sz="4000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ABEE-5B25-6570-7B3F-A5228E1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285875"/>
            <a:ext cx="10325000" cy="5086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Approached it as a classification issue</a:t>
            </a:r>
          </a:p>
          <a:p>
            <a:pPr>
              <a:lnSpc>
                <a:spcPct val="150000"/>
              </a:lnSpc>
            </a:pPr>
            <a:r>
              <a:rPr lang="en-US" dirty="0"/>
              <a:t>Target: Property/Violent crime </a:t>
            </a:r>
          </a:p>
          <a:p>
            <a:pPr>
              <a:lnSpc>
                <a:spcPct val="150000"/>
              </a:lnSpc>
            </a:pPr>
            <a:r>
              <a:rPr lang="en-US" dirty="0"/>
              <a:t>Features: everything else really</a:t>
            </a:r>
          </a:p>
          <a:p>
            <a:pPr>
              <a:lnSpc>
                <a:spcPct val="150000"/>
              </a:lnSpc>
            </a:pPr>
            <a:r>
              <a:rPr lang="en-US" dirty="0"/>
              <a:t>Tried out different models </a:t>
            </a:r>
          </a:p>
          <a:p>
            <a:pPr>
              <a:lnSpc>
                <a:spcPct val="150000"/>
              </a:lnSpc>
            </a:pPr>
            <a:r>
              <a:rPr lang="en-US" dirty="0"/>
              <a:t>Random Forest was the winner w/ an accuracy of ~ 94%  (overfitting?)</a:t>
            </a:r>
          </a:p>
          <a:p>
            <a:pPr>
              <a:lnSpc>
                <a:spcPct val="150000"/>
              </a:lnSpc>
            </a:pPr>
            <a:r>
              <a:rPr lang="en-US" dirty="0"/>
              <a:t>Preferred it to DT since it has built-in bagging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 descr="Woman Shrugging outline">
            <a:extLst>
              <a:ext uri="{FF2B5EF4-FFF2-40B4-BE49-F238E27FC236}">
                <a16:creationId xmlns:a16="http://schemas.microsoft.com/office/drawing/2014/main" id="{4A6F278D-9363-90BE-B59C-29CCC7B2C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6387" y="36004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BD5F34-10B9-C984-B7F4-C50390AC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571500"/>
            <a:ext cx="10160000" cy="5715000"/>
          </a:xfrm>
          <a:prstGeom prst="rect">
            <a:avLst/>
          </a:prstGeom>
        </p:spPr>
      </p:pic>
      <p:pic>
        <p:nvPicPr>
          <p:cNvPr id="6" name="Graphic 5" descr="Bats outline">
            <a:extLst>
              <a:ext uri="{FF2B5EF4-FFF2-40B4-BE49-F238E27FC236}">
                <a16:creationId xmlns:a16="http://schemas.microsoft.com/office/drawing/2014/main" id="{1510F065-474E-7F08-8CEE-CD9BA516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60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2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07225-F03A-56A9-F680-E6C293AA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0"/>
            <a:ext cx="6881812" cy="6881812"/>
          </a:xfrm>
          <a:prstGeom prst="rect">
            <a:avLst/>
          </a:prstGeom>
        </p:spPr>
      </p:pic>
      <p:pic>
        <p:nvPicPr>
          <p:cNvPr id="5" name="Graphic 4" descr="Octopus outline">
            <a:extLst>
              <a:ext uri="{FF2B5EF4-FFF2-40B4-BE49-F238E27FC236}">
                <a16:creationId xmlns:a16="http://schemas.microsoft.com/office/drawing/2014/main" id="{039258FD-CA9E-93FA-1DAB-3732342F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88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154B-D4B7-163E-3DF2-FD40D1E7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28639"/>
            <a:ext cx="2366446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A275-C22A-8152-91D6-6BBC71C40364}"/>
              </a:ext>
            </a:extLst>
          </p:cNvPr>
          <p:cNvSpPr txBox="1"/>
          <p:nvPr/>
        </p:nvSpPr>
        <p:spPr>
          <a:xfrm>
            <a:off x="424288" y="1318111"/>
            <a:ext cx="595788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Obtained from the DC Metropolitan Police Department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From January 2020 through May 2022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observations: </a:t>
            </a:r>
            <a:r>
              <a:rPr lang="en-US" i="1" dirty="0"/>
              <a:t>n = </a:t>
            </a:r>
            <a:r>
              <a:rPr lang="en-US" b="1" dirty="0"/>
              <a:t>55,495</a:t>
            </a:r>
            <a:endParaRPr lang="en-US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number of variables: </a:t>
            </a:r>
            <a:r>
              <a:rPr lang="en-US" b="1" dirty="0"/>
              <a:t>29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Disclaimer:</a:t>
            </a:r>
            <a:endParaRPr lang="en-US" dirty="0"/>
          </a:p>
          <a:p>
            <a:r>
              <a:rPr lang="en-US" dirty="0"/>
              <a:t>These are the incidents reported to law enforcement that were turned into reports. </a:t>
            </a:r>
          </a:p>
        </p:txBody>
      </p:sp>
      <p:pic>
        <p:nvPicPr>
          <p:cNvPr id="7" name="Content Placeholder 4" descr="Person eating outline">
            <a:extLst>
              <a:ext uri="{FF2B5EF4-FFF2-40B4-BE49-F238E27FC236}">
                <a16:creationId xmlns:a16="http://schemas.microsoft.com/office/drawing/2014/main" id="{B4519BA8-F13E-98A0-586E-73AE5EB9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26" y="3186111"/>
            <a:ext cx="2785499" cy="2785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232E6-93A7-6600-068F-0325EC541A70}"/>
              </a:ext>
            </a:extLst>
          </p:cNvPr>
          <p:cNvSpPr txBox="1"/>
          <p:nvPr/>
        </p:nvSpPr>
        <p:spPr>
          <a:xfrm>
            <a:off x="6200024" y="528639"/>
            <a:ext cx="530089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/>
              <a:t>Some Variables:</a:t>
            </a:r>
          </a:p>
          <a:p>
            <a:pPr fontAlgn="base"/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Offense Group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All offenses are categorized into either Property or Violent crimes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Offense Type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These are the subcategories of crimes: Theft/other, Theft f/ auto, sex abuse, robbery, motor vehicle theft, homicide, burglary, assault w/ dangerous weapon, arson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Method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Gun, knife, other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Shift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Time identifier: Day, evening, midnight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Day: 8 AM - 4 PM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Evening: 4 PM - 12 AM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Midnight: 12 AM - 8 AM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Report Date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Time and day the crime was reported to the police department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Year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Ward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Location identifier</a:t>
            </a:r>
          </a:p>
        </p:txBody>
      </p:sp>
    </p:spTree>
    <p:extLst>
      <p:ext uri="{BB962C8B-B14F-4D97-AF65-F5344CB8AC3E}">
        <p14:creationId xmlns:p14="http://schemas.microsoft.com/office/powerpoint/2010/main" val="405959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EB5-8C84-9F5E-5537-EB94BD27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14314"/>
            <a:ext cx="10325000" cy="857250"/>
          </a:xfrm>
        </p:spPr>
        <p:txBody>
          <a:bodyPr>
            <a:normAutofit/>
          </a:bodyPr>
          <a:lstStyle/>
          <a:p>
            <a:r>
              <a:rPr lang="en-US" sz="4000" dirty="0"/>
              <a:t>REAL WORLD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71C2-BAF8-BC7E-6D17-2203B560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771650"/>
            <a:ext cx="10325000" cy="41329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Different crimes require different responses and have different protocols </a:t>
            </a:r>
          </a:p>
          <a:p>
            <a:pPr>
              <a:lnSpc>
                <a:spcPct val="150000"/>
              </a:lnSpc>
            </a:pPr>
            <a:r>
              <a:rPr lang="en-US" dirty="0"/>
              <a:t>Creating an algorithm that accurately identifies what type of crime is taking place can save valuable time and ↑ success rates</a:t>
            </a:r>
          </a:p>
        </p:txBody>
      </p:sp>
      <p:pic>
        <p:nvPicPr>
          <p:cNvPr id="5" name="Graphic 4" descr="Aspiration with solid fill">
            <a:extLst>
              <a:ext uri="{FF2B5EF4-FFF2-40B4-BE49-F238E27FC236}">
                <a16:creationId xmlns:a16="http://schemas.microsoft.com/office/drawing/2014/main" id="{FBA2B57C-09E0-86F3-5424-CADFB4876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7208" y="3186112"/>
            <a:ext cx="3033713" cy="3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EB5-8C84-9F5E-5537-EB94BD27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14314"/>
            <a:ext cx="10325000" cy="857250"/>
          </a:xfrm>
        </p:spPr>
        <p:txBody>
          <a:bodyPr>
            <a:normAutofit/>
          </a:bodyPr>
          <a:lstStyle/>
          <a:p>
            <a:r>
              <a:rPr lang="en-US" sz="4000" dirty="0"/>
              <a:t>FURTHER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71C2-BAF8-BC7E-6D17-2203B560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771650"/>
            <a:ext cx="10325000" cy="41329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Would include extracting more information from the data</a:t>
            </a:r>
          </a:p>
          <a:p>
            <a:pPr>
              <a:lnSpc>
                <a:spcPct val="150000"/>
              </a:lnSpc>
            </a:pPr>
            <a:r>
              <a:rPr lang="en-US" dirty="0"/>
              <a:t>Adding more real-world context to understand upticks in crime or causes thereof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Graphic 5" descr="Space Saucer outline">
            <a:extLst>
              <a:ext uri="{FF2B5EF4-FFF2-40B4-BE49-F238E27FC236}">
                <a16:creationId xmlns:a16="http://schemas.microsoft.com/office/drawing/2014/main" id="{EBEAEB51-A3CF-49A6-2384-A433CBB8E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283" y="-335755"/>
            <a:ext cx="2814638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B5E6-A859-FE70-97C6-E7C20118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14325"/>
            <a:ext cx="10325000" cy="782526"/>
          </a:xfrm>
        </p:spPr>
        <p:txBody>
          <a:bodyPr>
            <a:normAutofit/>
          </a:bodyPr>
          <a:lstStyle/>
          <a:p>
            <a:r>
              <a:rPr lang="en-US" sz="4000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ABEE-5B25-6570-7B3F-A5228E1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243013"/>
            <a:ext cx="10325000" cy="5129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Imported data/ Checked for missing data/ data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Converted the data type to ‘category’ for all variables </a:t>
            </a:r>
          </a:p>
          <a:p>
            <a:pPr>
              <a:lnSpc>
                <a:spcPct val="150000"/>
              </a:lnSpc>
            </a:pPr>
            <a:r>
              <a:rPr lang="en-US" dirty="0"/>
              <a:t>Dropped certain variables (i.e. too repetitive or had 45000 NAs)</a:t>
            </a:r>
          </a:p>
          <a:p>
            <a:pPr>
              <a:lnSpc>
                <a:spcPct val="150000"/>
              </a:lnSpc>
            </a:pPr>
            <a:r>
              <a:rPr lang="en-US" dirty="0"/>
              <a:t>Imputed missing data</a:t>
            </a:r>
          </a:p>
          <a:p>
            <a:pPr>
              <a:lnSpc>
                <a:spcPct val="150000"/>
              </a:lnSpc>
            </a:pPr>
            <a:r>
              <a:rPr lang="en-US" dirty="0"/>
              <a:t>Figured out characteristics of the different variables using unique()</a:t>
            </a:r>
          </a:p>
          <a:p>
            <a:pPr>
              <a:lnSpc>
                <a:spcPct val="150000"/>
              </a:lnSpc>
            </a:pPr>
            <a:r>
              <a:rPr lang="en-US" dirty="0"/>
              <a:t>Extracted a new variable ‘MONTH’ out of ’REPORT_DAT’</a:t>
            </a:r>
          </a:p>
          <a:p>
            <a:pPr>
              <a:lnSpc>
                <a:spcPct val="150000"/>
              </a:lnSpc>
            </a:pPr>
            <a:r>
              <a:rPr lang="en-US" dirty="0"/>
              <a:t>Created visualizations to better understand the data and existing relationships </a:t>
            </a:r>
          </a:p>
          <a:p>
            <a:pPr>
              <a:lnSpc>
                <a:spcPct val="150000"/>
              </a:lnSpc>
            </a:pPr>
            <a:r>
              <a:rPr lang="en-US" dirty="0"/>
              <a:t>Train/test Split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 descr="Woman Shrugging outline">
            <a:extLst>
              <a:ext uri="{FF2B5EF4-FFF2-40B4-BE49-F238E27FC236}">
                <a16:creationId xmlns:a16="http://schemas.microsoft.com/office/drawing/2014/main" id="{C128461F-BE97-7B74-7B9B-CB37D247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437" y="1843087"/>
            <a:ext cx="457200" cy="457200"/>
          </a:xfrm>
          <a:prstGeom prst="rect">
            <a:avLst/>
          </a:prstGeom>
        </p:spPr>
      </p:pic>
      <p:pic>
        <p:nvPicPr>
          <p:cNvPr id="10" name="Graphic 9" descr="Workflow outline">
            <a:extLst>
              <a:ext uri="{FF2B5EF4-FFF2-40B4-BE49-F238E27FC236}">
                <a16:creationId xmlns:a16="http://schemas.microsoft.com/office/drawing/2014/main" id="{38825F5C-7D29-6A4E-4F8B-7594475D8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7637" y="-342901"/>
            <a:ext cx="4829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835EB-90EA-5BFE-321D-F61A2BA7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1"/>
            <a:ext cx="9043988" cy="6858000"/>
          </a:xfrm>
          <a:prstGeom prst="rect">
            <a:avLst/>
          </a:prstGeom>
        </p:spPr>
      </p:pic>
      <p:pic>
        <p:nvPicPr>
          <p:cNvPr id="6" name="Graphic 5" descr="Dancing outline">
            <a:extLst>
              <a:ext uri="{FF2B5EF4-FFF2-40B4-BE49-F238E27FC236}">
                <a16:creationId xmlns:a16="http://schemas.microsoft.com/office/drawing/2014/main" id="{E5CB7B59-2685-0240-C420-929FB3BB2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2" y="571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EC138-BDDC-FE01-B79A-4B001EA4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70" y="0"/>
            <a:ext cx="8958260" cy="6858000"/>
          </a:xfrm>
          <a:prstGeom prst="rect">
            <a:avLst/>
          </a:prstGeom>
        </p:spPr>
      </p:pic>
      <p:pic>
        <p:nvPicPr>
          <p:cNvPr id="6" name="Graphic 5" descr="Frog outline">
            <a:extLst>
              <a:ext uri="{FF2B5EF4-FFF2-40B4-BE49-F238E27FC236}">
                <a16:creationId xmlns:a16="http://schemas.microsoft.com/office/drawing/2014/main" id="{98BAC593-C0F2-DD28-4B92-BAD1708AD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1AA75-4139-1B2F-2397-89ABEEF3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Owl outline">
            <a:extLst>
              <a:ext uri="{FF2B5EF4-FFF2-40B4-BE49-F238E27FC236}">
                <a16:creationId xmlns:a16="http://schemas.microsoft.com/office/drawing/2014/main" id="{0A6BF64B-2C10-70F3-8D9F-CA53FAE56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3" y="1142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081D6-338F-8658-7E56-FA4C53DC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Koala outline">
            <a:extLst>
              <a:ext uri="{FF2B5EF4-FFF2-40B4-BE49-F238E27FC236}">
                <a16:creationId xmlns:a16="http://schemas.microsoft.com/office/drawing/2014/main" id="{7D6D82C3-F384-8CA1-DF1C-A9A47970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8038" y="5700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74EBB-00DB-09F0-018F-B994784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Penguin outline">
            <a:extLst>
              <a:ext uri="{FF2B5EF4-FFF2-40B4-BE49-F238E27FC236}">
                <a16:creationId xmlns:a16="http://schemas.microsoft.com/office/drawing/2014/main" id="{6C635F71-43EB-6B74-D6F4-244251285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13" y="5800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93C34-664A-0E7C-D3C2-AEAAEBC1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Graphic 4" descr="Chameleon outline">
            <a:extLst>
              <a:ext uri="{FF2B5EF4-FFF2-40B4-BE49-F238E27FC236}">
                <a16:creationId xmlns:a16="http://schemas.microsoft.com/office/drawing/2014/main" id="{10D87B00-251C-F3E3-DC81-67FE3A654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25" y="28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4894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2B3A21"/>
      </a:dk2>
      <a:lt2>
        <a:srgbClr val="E2E4E8"/>
      </a:lt2>
      <a:accent1>
        <a:srgbClr val="AE9F80"/>
      </a:accent1>
      <a:accent2>
        <a:srgbClr val="BA8F7F"/>
      </a:accent2>
      <a:accent3>
        <a:srgbClr val="C4929A"/>
      </a:accent3>
      <a:accent4>
        <a:srgbClr val="BA7FA0"/>
      </a:accent4>
      <a:accent5>
        <a:srgbClr val="C28FC1"/>
      </a:accent5>
      <a:accent6>
        <a:srgbClr val="A37FBA"/>
      </a:accent6>
      <a:hlink>
        <a:srgbClr val="697FAE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</TotalTime>
  <Words>365</Words>
  <Application>Microsoft Macintosh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Grandview</vt:lpstr>
      <vt:lpstr>Wingdings</vt:lpstr>
      <vt:lpstr>CosineVTI</vt:lpstr>
      <vt:lpstr>What are the conditions for crime in DC? </vt:lpstr>
      <vt:lpstr>DATA</vt:lpstr>
      <vt:lpstr>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</vt:lpstr>
      <vt:lpstr>PowerPoint Presentation</vt:lpstr>
      <vt:lpstr>PowerPoint Presentation</vt:lpstr>
      <vt:lpstr>REAL WORLD APPLICATION</vt:lpstr>
      <vt:lpstr>FURTHER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conditions for crime in DC? </dc:title>
  <dc:creator>Mir, Sophia T</dc:creator>
  <cp:lastModifiedBy>Mir, Sophia T</cp:lastModifiedBy>
  <cp:revision>6</cp:revision>
  <dcterms:created xsi:type="dcterms:W3CDTF">2022-06-19T22:02:41Z</dcterms:created>
  <dcterms:modified xsi:type="dcterms:W3CDTF">2022-06-22T20:34:56Z</dcterms:modified>
</cp:coreProperties>
</file>